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DC0E0-5360-46E9-9D97-16BDE8FE3A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40745-A87E-4EE0-BBC2-4833C4091C5C}">
      <dgm:prSet custT="1"/>
      <dgm:spPr/>
      <dgm:t>
        <a:bodyPr/>
        <a:lstStyle/>
        <a:p>
          <a:r>
            <a:rPr lang="pl-PL" sz="1800" dirty="0"/>
            <a:t>Tools available on Preply classroom:</a:t>
          </a:r>
          <a:endParaRPr lang="en-US" sz="1800" dirty="0"/>
        </a:p>
      </dgm:t>
    </dgm:pt>
    <dgm:pt modelId="{967EF96D-D1A2-4579-BEE2-DEC143FCF0E9}" type="parTrans" cxnId="{159A8EE4-E753-40C6-B6BF-79E235403EB9}">
      <dgm:prSet/>
      <dgm:spPr/>
      <dgm:t>
        <a:bodyPr/>
        <a:lstStyle/>
        <a:p>
          <a:endParaRPr lang="en-US"/>
        </a:p>
      </dgm:t>
    </dgm:pt>
    <dgm:pt modelId="{BE7300C4-CF2F-4A2E-B3FF-E6B2E911C572}" type="sibTrans" cxnId="{159A8EE4-E753-40C6-B6BF-79E235403EB9}">
      <dgm:prSet/>
      <dgm:spPr/>
      <dgm:t>
        <a:bodyPr/>
        <a:lstStyle/>
        <a:p>
          <a:endParaRPr lang="en-US"/>
        </a:p>
      </dgm:t>
    </dgm:pt>
    <dgm:pt modelId="{D7E4D062-52C3-48D9-8269-31471333F6AD}">
      <dgm:prSet custT="1"/>
      <dgm:spPr/>
      <dgm:t>
        <a:bodyPr/>
        <a:lstStyle/>
        <a:p>
          <a:r>
            <a:rPr lang="pl-PL" sz="1800" dirty="0"/>
            <a:t>Whiteboard</a:t>
          </a:r>
          <a:endParaRPr lang="en-US" sz="1800" dirty="0"/>
        </a:p>
      </dgm:t>
    </dgm:pt>
    <dgm:pt modelId="{86F9623E-D8A0-4885-BBC9-ABE82070157D}" type="parTrans" cxnId="{17E395A0-D907-45F2-9D15-F33B851DE6AC}">
      <dgm:prSet/>
      <dgm:spPr/>
      <dgm:t>
        <a:bodyPr/>
        <a:lstStyle/>
        <a:p>
          <a:endParaRPr lang="en-US"/>
        </a:p>
      </dgm:t>
    </dgm:pt>
    <dgm:pt modelId="{678F83E9-F3DE-4210-82B0-7A6658B73FC3}" type="sibTrans" cxnId="{17E395A0-D907-45F2-9D15-F33B851DE6AC}">
      <dgm:prSet/>
      <dgm:spPr/>
      <dgm:t>
        <a:bodyPr/>
        <a:lstStyle/>
        <a:p>
          <a:endParaRPr lang="en-US"/>
        </a:p>
      </dgm:t>
    </dgm:pt>
    <dgm:pt modelId="{A3A5346E-331B-4B29-BB74-960C97885C7A}">
      <dgm:prSet custT="1"/>
      <dgm:spPr/>
      <dgm:t>
        <a:bodyPr/>
        <a:lstStyle/>
        <a:p>
          <a:r>
            <a:rPr lang="pl-PL" sz="1800" dirty="0"/>
            <a:t>Library of Resources</a:t>
          </a:r>
          <a:endParaRPr lang="en-US" sz="1800" dirty="0"/>
        </a:p>
      </dgm:t>
    </dgm:pt>
    <dgm:pt modelId="{992B12DE-C522-43A9-A967-715D12741BD8}" type="parTrans" cxnId="{A623B7A0-C5A6-4D2D-960E-1FA01C0C63AD}">
      <dgm:prSet/>
      <dgm:spPr/>
      <dgm:t>
        <a:bodyPr/>
        <a:lstStyle/>
        <a:p>
          <a:endParaRPr lang="en-US"/>
        </a:p>
      </dgm:t>
    </dgm:pt>
    <dgm:pt modelId="{51331251-2418-49B1-8075-CC0DD983ABE1}" type="sibTrans" cxnId="{A623B7A0-C5A6-4D2D-960E-1FA01C0C63AD}">
      <dgm:prSet/>
      <dgm:spPr/>
      <dgm:t>
        <a:bodyPr/>
        <a:lstStyle/>
        <a:p>
          <a:endParaRPr lang="en-US"/>
        </a:p>
      </dgm:t>
    </dgm:pt>
    <dgm:pt modelId="{292E24C8-1A62-49D6-A4FA-19C3887347F2}">
      <dgm:prSet custT="1"/>
      <dgm:spPr/>
      <dgm:t>
        <a:bodyPr/>
        <a:lstStyle/>
        <a:p>
          <a:r>
            <a:rPr lang="pl-PL" sz="1800" dirty="0"/>
            <a:t>Flashcards</a:t>
          </a:r>
          <a:endParaRPr lang="en-US" sz="1800" dirty="0"/>
        </a:p>
      </dgm:t>
    </dgm:pt>
    <dgm:pt modelId="{F50E8C11-D6B8-4549-A272-F04E58A6E9C4}" type="parTrans" cxnId="{0E883C8B-4B0E-432D-906D-DC900EB4F3B6}">
      <dgm:prSet/>
      <dgm:spPr/>
      <dgm:t>
        <a:bodyPr/>
        <a:lstStyle/>
        <a:p>
          <a:endParaRPr lang="en-US"/>
        </a:p>
      </dgm:t>
    </dgm:pt>
    <dgm:pt modelId="{0061734F-03DB-460C-A073-3A5888A32F13}" type="sibTrans" cxnId="{0E883C8B-4B0E-432D-906D-DC900EB4F3B6}">
      <dgm:prSet/>
      <dgm:spPr/>
      <dgm:t>
        <a:bodyPr/>
        <a:lstStyle/>
        <a:p>
          <a:endParaRPr lang="en-US"/>
        </a:p>
      </dgm:t>
    </dgm:pt>
    <dgm:pt modelId="{ECAE93D1-B29D-4389-97DF-EFE18CC8A9C5}">
      <dgm:prSet custT="1"/>
      <dgm:spPr/>
      <dgm:t>
        <a:bodyPr/>
        <a:lstStyle/>
        <a:p>
          <a:r>
            <a:rPr lang="pl-PL" sz="1800" dirty="0"/>
            <a:t>Screensharing</a:t>
          </a:r>
          <a:endParaRPr lang="en-US" sz="1800" dirty="0"/>
        </a:p>
      </dgm:t>
    </dgm:pt>
    <dgm:pt modelId="{F501484A-8A5D-41FE-B08D-93BC4431C292}" type="parTrans" cxnId="{FE1745A8-C25E-42A2-9A22-8058A94BDC4B}">
      <dgm:prSet/>
      <dgm:spPr/>
      <dgm:t>
        <a:bodyPr/>
        <a:lstStyle/>
        <a:p>
          <a:endParaRPr lang="en-US"/>
        </a:p>
      </dgm:t>
    </dgm:pt>
    <dgm:pt modelId="{BF7D672F-8E22-44C9-85AD-6687AC197E29}" type="sibTrans" cxnId="{FE1745A8-C25E-42A2-9A22-8058A94BDC4B}">
      <dgm:prSet/>
      <dgm:spPr/>
      <dgm:t>
        <a:bodyPr/>
        <a:lstStyle/>
        <a:p>
          <a:endParaRPr lang="en-US"/>
        </a:p>
      </dgm:t>
    </dgm:pt>
    <dgm:pt modelId="{81A0ECE2-B287-4E2B-821C-D7BF31AD1A6D}" type="pres">
      <dgm:prSet presAssocID="{462DC0E0-5360-46E9-9D97-16BDE8FE3A5E}" presName="linear" presStyleCnt="0">
        <dgm:presLayoutVars>
          <dgm:dir/>
          <dgm:animLvl val="lvl"/>
          <dgm:resizeHandles val="exact"/>
        </dgm:presLayoutVars>
      </dgm:prSet>
      <dgm:spPr/>
    </dgm:pt>
    <dgm:pt modelId="{DF0C32A1-DBF2-413E-ACCC-F0DA48420660}" type="pres">
      <dgm:prSet presAssocID="{B6040745-A87E-4EE0-BBC2-4833C4091C5C}" presName="parentLin" presStyleCnt="0"/>
      <dgm:spPr/>
    </dgm:pt>
    <dgm:pt modelId="{4E911E56-5CDA-48B8-81C8-9A3531C8B77E}" type="pres">
      <dgm:prSet presAssocID="{B6040745-A87E-4EE0-BBC2-4833C4091C5C}" presName="parentLeftMargin" presStyleLbl="node1" presStyleIdx="0" presStyleCnt="1"/>
      <dgm:spPr/>
    </dgm:pt>
    <dgm:pt modelId="{6F553862-941F-4D41-BF77-75C30D60A512}" type="pres">
      <dgm:prSet presAssocID="{B6040745-A87E-4EE0-BBC2-4833C4091C5C}" presName="parentText" presStyleLbl="node1" presStyleIdx="0" presStyleCnt="1" custScaleY="79620">
        <dgm:presLayoutVars>
          <dgm:chMax val="0"/>
          <dgm:bulletEnabled val="1"/>
        </dgm:presLayoutVars>
      </dgm:prSet>
      <dgm:spPr/>
    </dgm:pt>
    <dgm:pt modelId="{5E4B069E-829E-4CF2-950D-862196AA00BF}" type="pres">
      <dgm:prSet presAssocID="{B6040745-A87E-4EE0-BBC2-4833C4091C5C}" presName="negativeSpace" presStyleCnt="0"/>
      <dgm:spPr/>
    </dgm:pt>
    <dgm:pt modelId="{D186091F-07E2-461C-BEBD-58313193F0D6}" type="pres">
      <dgm:prSet presAssocID="{B6040745-A87E-4EE0-BBC2-4833C4091C5C}" presName="childText" presStyleLbl="conFgAcc1" presStyleIdx="0" presStyleCnt="1" custScaleY="120468">
        <dgm:presLayoutVars>
          <dgm:bulletEnabled val="1"/>
        </dgm:presLayoutVars>
      </dgm:prSet>
      <dgm:spPr/>
    </dgm:pt>
  </dgm:ptLst>
  <dgm:cxnLst>
    <dgm:cxn modelId="{646B4A01-8A60-4C1A-9266-BA9B78956FBB}" type="presOf" srcId="{B6040745-A87E-4EE0-BBC2-4833C4091C5C}" destId="{4E911E56-5CDA-48B8-81C8-9A3531C8B77E}" srcOrd="0" destOrd="0" presId="urn:microsoft.com/office/officeart/2005/8/layout/list1"/>
    <dgm:cxn modelId="{484C905B-E940-4C8E-884C-47FE2E14D9E0}" type="presOf" srcId="{ECAE93D1-B29D-4389-97DF-EFE18CC8A9C5}" destId="{D186091F-07E2-461C-BEBD-58313193F0D6}" srcOrd="0" destOrd="3" presId="urn:microsoft.com/office/officeart/2005/8/layout/list1"/>
    <dgm:cxn modelId="{0648995F-92BD-4817-A889-B5A68BB537EF}" type="presOf" srcId="{A3A5346E-331B-4B29-BB74-960C97885C7A}" destId="{D186091F-07E2-461C-BEBD-58313193F0D6}" srcOrd="0" destOrd="1" presId="urn:microsoft.com/office/officeart/2005/8/layout/list1"/>
    <dgm:cxn modelId="{0E883C8B-4B0E-432D-906D-DC900EB4F3B6}" srcId="{B6040745-A87E-4EE0-BBC2-4833C4091C5C}" destId="{292E24C8-1A62-49D6-A4FA-19C3887347F2}" srcOrd="2" destOrd="0" parTransId="{F50E8C11-D6B8-4549-A272-F04E58A6E9C4}" sibTransId="{0061734F-03DB-460C-A073-3A5888A32F13}"/>
    <dgm:cxn modelId="{17E395A0-D907-45F2-9D15-F33B851DE6AC}" srcId="{B6040745-A87E-4EE0-BBC2-4833C4091C5C}" destId="{D7E4D062-52C3-48D9-8269-31471333F6AD}" srcOrd="0" destOrd="0" parTransId="{86F9623E-D8A0-4885-BBC9-ABE82070157D}" sibTransId="{678F83E9-F3DE-4210-82B0-7A6658B73FC3}"/>
    <dgm:cxn modelId="{A623B7A0-C5A6-4D2D-960E-1FA01C0C63AD}" srcId="{B6040745-A87E-4EE0-BBC2-4833C4091C5C}" destId="{A3A5346E-331B-4B29-BB74-960C97885C7A}" srcOrd="1" destOrd="0" parTransId="{992B12DE-C522-43A9-A967-715D12741BD8}" sibTransId="{51331251-2418-49B1-8075-CC0DD983ABE1}"/>
    <dgm:cxn modelId="{FE1745A8-C25E-42A2-9A22-8058A94BDC4B}" srcId="{B6040745-A87E-4EE0-BBC2-4833C4091C5C}" destId="{ECAE93D1-B29D-4389-97DF-EFE18CC8A9C5}" srcOrd="3" destOrd="0" parTransId="{F501484A-8A5D-41FE-B08D-93BC4431C292}" sibTransId="{BF7D672F-8E22-44C9-85AD-6687AC197E29}"/>
    <dgm:cxn modelId="{B9A8F4C6-E998-4588-B2A8-A7FE69131239}" type="presOf" srcId="{292E24C8-1A62-49D6-A4FA-19C3887347F2}" destId="{D186091F-07E2-461C-BEBD-58313193F0D6}" srcOrd="0" destOrd="2" presId="urn:microsoft.com/office/officeart/2005/8/layout/list1"/>
    <dgm:cxn modelId="{17D7C1C9-6B36-46AC-992D-49BA2E90C1FC}" type="presOf" srcId="{462DC0E0-5360-46E9-9D97-16BDE8FE3A5E}" destId="{81A0ECE2-B287-4E2B-821C-D7BF31AD1A6D}" srcOrd="0" destOrd="0" presId="urn:microsoft.com/office/officeart/2005/8/layout/list1"/>
    <dgm:cxn modelId="{877081CA-BF72-4DB4-88DC-9B5F18D1ED02}" type="presOf" srcId="{B6040745-A87E-4EE0-BBC2-4833C4091C5C}" destId="{6F553862-941F-4D41-BF77-75C30D60A512}" srcOrd="1" destOrd="0" presId="urn:microsoft.com/office/officeart/2005/8/layout/list1"/>
    <dgm:cxn modelId="{159A8EE4-E753-40C6-B6BF-79E235403EB9}" srcId="{462DC0E0-5360-46E9-9D97-16BDE8FE3A5E}" destId="{B6040745-A87E-4EE0-BBC2-4833C4091C5C}" srcOrd="0" destOrd="0" parTransId="{967EF96D-D1A2-4579-BEE2-DEC143FCF0E9}" sibTransId="{BE7300C4-CF2F-4A2E-B3FF-E6B2E911C572}"/>
    <dgm:cxn modelId="{6AD5ECF5-03DF-4CCE-A95D-59FECA7DAED5}" type="presOf" srcId="{D7E4D062-52C3-48D9-8269-31471333F6AD}" destId="{D186091F-07E2-461C-BEBD-58313193F0D6}" srcOrd="0" destOrd="0" presId="urn:microsoft.com/office/officeart/2005/8/layout/list1"/>
    <dgm:cxn modelId="{2BE683AD-4C7E-4311-A723-3CD6FBA91DE6}" type="presParOf" srcId="{81A0ECE2-B287-4E2B-821C-D7BF31AD1A6D}" destId="{DF0C32A1-DBF2-413E-ACCC-F0DA48420660}" srcOrd="0" destOrd="0" presId="urn:microsoft.com/office/officeart/2005/8/layout/list1"/>
    <dgm:cxn modelId="{83E19D54-E2E7-4465-BBDF-8AF266D4196C}" type="presParOf" srcId="{DF0C32A1-DBF2-413E-ACCC-F0DA48420660}" destId="{4E911E56-5CDA-48B8-81C8-9A3531C8B77E}" srcOrd="0" destOrd="0" presId="urn:microsoft.com/office/officeart/2005/8/layout/list1"/>
    <dgm:cxn modelId="{6BF83B26-58A0-4A9C-A4BB-8B9F1468703A}" type="presParOf" srcId="{DF0C32A1-DBF2-413E-ACCC-F0DA48420660}" destId="{6F553862-941F-4D41-BF77-75C30D60A512}" srcOrd="1" destOrd="0" presId="urn:microsoft.com/office/officeart/2005/8/layout/list1"/>
    <dgm:cxn modelId="{E4020002-3091-482F-91E6-B0EABBFFB913}" type="presParOf" srcId="{81A0ECE2-B287-4E2B-821C-D7BF31AD1A6D}" destId="{5E4B069E-829E-4CF2-950D-862196AA00BF}" srcOrd="1" destOrd="0" presId="urn:microsoft.com/office/officeart/2005/8/layout/list1"/>
    <dgm:cxn modelId="{929E0327-3BB7-45B4-BA8D-38E934C5017B}" type="presParOf" srcId="{81A0ECE2-B287-4E2B-821C-D7BF31AD1A6D}" destId="{D186091F-07E2-461C-BEBD-58313193F0D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6091F-07E2-461C-BEBD-58313193F0D6}">
      <dsp:nvSpPr>
        <dsp:cNvPr id="0" name=""/>
        <dsp:cNvSpPr/>
      </dsp:nvSpPr>
      <dsp:spPr>
        <a:xfrm>
          <a:off x="0" y="560675"/>
          <a:ext cx="4645152" cy="306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515" tIns="1270508" rIns="3605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Whiteboard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Library of Resources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Flashcards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Screensharing</a:t>
          </a:r>
          <a:endParaRPr lang="en-US" sz="1800" kern="1200" dirty="0"/>
        </a:p>
      </dsp:txBody>
      <dsp:txXfrm>
        <a:off x="0" y="560675"/>
        <a:ext cx="4645152" cy="3067100"/>
      </dsp:txXfrm>
    </dsp:sp>
    <dsp:sp modelId="{6F553862-941F-4D41-BF77-75C30D60A512}">
      <dsp:nvSpPr>
        <dsp:cNvPr id="0" name=""/>
        <dsp:cNvSpPr/>
      </dsp:nvSpPr>
      <dsp:spPr>
        <a:xfrm>
          <a:off x="232257" y="27301"/>
          <a:ext cx="3251606" cy="143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03" tIns="0" rIns="1229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Tools available on Preply classroom:</a:t>
          </a:r>
          <a:endParaRPr lang="en-US" sz="1800" kern="1200" dirty="0"/>
        </a:p>
      </dsp:txBody>
      <dsp:txXfrm>
        <a:off x="302246" y="97290"/>
        <a:ext cx="3111628" cy="129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954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32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86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932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910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44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183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5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390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63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04/this-is-why-the-skill-of-proper-conversation-brings-more-money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ipaisatravesdemisojos.blogspot.com/2015/01/el-sistema-educativo-y-la-vida-real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wareworld.com/online-education-in-india-amid-coron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aries.digital/2017/05/18/submit-your-question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www.pexels.com/photo/photo-of-woman-painting-with-blue-paint-3817675/" TargetMode="External"/><Relationship Id="rId7" Type="http://schemas.openxmlformats.org/officeDocument/2006/relationships/hyperlink" Target="https://www.pexels.com/photo/mood-music-nodes-411629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www.wallpaperflare.com/teacher-teaching-children-inside-classroom-during-daytime-manifesto-wallpaper-sobkq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://simplyclarke.com/2018/01/winter-family-pictur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entationwineblog.com/2021/04/the-gamut-and-gauntlet-of-questions-for-wine-blogger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3A9EB9-11EB-4C27-A29E-F9FA383B9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5313400" cy="1978346"/>
          </a:xfrm>
        </p:spPr>
        <p:txBody>
          <a:bodyPr>
            <a:normAutofit/>
          </a:bodyPr>
          <a:lstStyle/>
          <a:p>
            <a:r>
              <a:rPr lang="pl-PL" dirty="0"/>
              <a:t>Trial Lesson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BF82A6-59C9-4F13-80B7-3C0FAD797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5313400" cy="2418188"/>
          </a:xfrm>
        </p:spPr>
        <p:txBody>
          <a:bodyPr>
            <a:normAutofit/>
          </a:bodyPr>
          <a:lstStyle/>
          <a:p>
            <a:r>
              <a:rPr lang="pl-PL" dirty="0"/>
              <a:t>Joanna Hebel</a:t>
            </a:r>
          </a:p>
          <a:p>
            <a:r>
              <a:rPr lang="pl-PL" dirty="0"/>
              <a:t>24th February 2022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-7670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Yellow paper aeroplane flying the opposite way as many grey paper aeroplanes">
            <a:extLst>
              <a:ext uri="{FF2B5EF4-FFF2-40B4-BE49-F238E27FC236}">
                <a16:creationId xmlns:a16="http://schemas.microsoft.com/office/drawing/2014/main" id="{00FB1028-C5BB-44E3-A5E6-110DB336F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1" r="33368" b="-1"/>
          <a:stretch/>
        </p:blipFill>
        <p:spPr>
          <a:xfrm>
            <a:off x="6522720" y="10"/>
            <a:ext cx="56692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D46093-F05E-4E07-906C-56B97081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122363"/>
            <a:ext cx="4841669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Returning questions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5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7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Marcador de contenido 3" descr="Una persona sentada frente a una laptop&#10;&#10;Descripción generada automáticamente con confianza media">
            <a:extLst>
              <a:ext uri="{FF2B5EF4-FFF2-40B4-BE49-F238E27FC236}">
                <a16:creationId xmlns:a16="http://schemas.microsoft.com/office/drawing/2014/main" id="{BE5B120B-4B1A-4264-B09D-06D7CAD47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814" r="9957" b="-1"/>
          <a:stretch/>
        </p:blipFill>
        <p:spPr>
          <a:xfrm>
            <a:off x="5974872" y="617120"/>
            <a:ext cx="5677184" cy="5554174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Bocadillo: ovalado 40">
            <a:extLst>
              <a:ext uri="{FF2B5EF4-FFF2-40B4-BE49-F238E27FC236}">
                <a16:creationId xmlns:a16="http://schemas.microsoft.com/office/drawing/2014/main" id="{2BD3CBB2-B858-472E-8D28-23D9BC937370}"/>
              </a:ext>
            </a:extLst>
          </p:cNvPr>
          <p:cNvSpPr/>
          <p:nvPr/>
        </p:nvSpPr>
        <p:spPr>
          <a:xfrm>
            <a:off x="8160201" y="301067"/>
            <a:ext cx="2615849" cy="2078966"/>
          </a:xfrm>
          <a:prstGeom prst="wedgeEllipseCallout">
            <a:avLst>
              <a:gd name="adj1" fmla="val 25734"/>
              <a:gd name="adj2" fmla="val 665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  <a:p>
            <a:pPr algn="ctr"/>
            <a:r>
              <a:rPr lang="en-GB" sz="1400" dirty="0"/>
              <a:t>I am from India.</a:t>
            </a:r>
          </a:p>
          <a:p>
            <a:pPr algn="ctr"/>
            <a:endParaRPr lang="en-GB" sz="1400" dirty="0"/>
          </a:p>
          <a:p>
            <a:pPr marL="342900" indent="-342900">
              <a:buAutoNum type="arabicPeriod"/>
            </a:pPr>
            <a:r>
              <a:rPr lang="en-GB" sz="1400" dirty="0"/>
              <a:t>Where are </a:t>
            </a:r>
            <a:r>
              <a:rPr lang="en-GB" sz="1400" b="1" dirty="0"/>
              <a:t>you</a:t>
            </a:r>
            <a:r>
              <a:rPr lang="en-GB" sz="1400" dirty="0"/>
              <a:t> from?</a:t>
            </a:r>
          </a:p>
          <a:p>
            <a:pPr marL="342900" indent="-342900">
              <a:buAutoNum type="arabicPeriod"/>
            </a:pPr>
            <a:r>
              <a:rPr lang="en-GB" sz="1400" dirty="0"/>
              <a:t>What about you?</a:t>
            </a:r>
          </a:p>
          <a:p>
            <a:pPr marL="342900" indent="-342900">
              <a:buAutoNum type="arabicPeriod"/>
            </a:pPr>
            <a:r>
              <a:rPr lang="en-GB" sz="1400" dirty="0"/>
              <a:t>And you?</a:t>
            </a:r>
          </a:p>
          <a:p>
            <a:pPr algn="ctr"/>
            <a:endParaRPr lang="es-ES" dirty="0"/>
          </a:p>
        </p:txBody>
      </p:sp>
      <p:sp>
        <p:nvSpPr>
          <p:cNvPr id="43" name="Bocadillo: ovalado 42">
            <a:extLst>
              <a:ext uri="{FF2B5EF4-FFF2-40B4-BE49-F238E27FC236}">
                <a16:creationId xmlns:a16="http://schemas.microsoft.com/office/drawing/2014/main" id="{9161DD2E-9461-4E09-9833-503C7A732F17}"/>
              </a:ext>
            </a:extLst>
          </p:cNvPr>
          <p:cNvSpPr/>
          <p:nvPr/>
        </p:nvSpPr>
        <p:spPr>
          <a:xfrm>
            <a:off x="5871326" y="301066"/>
            <a:ext cx="2615849" cy="2078966"/>
          </a:xfrm>
          <a:prstGeom prst="wedgeEllipseCallout">
            <a:avLst>
              <a:gd name="adj1" fmla="val 20128"/>
              <a:gd name="adj2" fmla="val 640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  <a:p>
            <a:pPr algn="ctr"/>
            <a:r>
              <a:rPr lang="en-GB" sz="1400" dirty="0"/>
              <a:t>Where are you from?</a:t>
            </a:r>
          </a:p>
          <a:p>
            <a:pPr algn="ctr"/>
            <a:endParaRPr lang="es-ES" dirty="0"/>
          </a:p>
        </p:txBody>
      </p:sp>
      <p:sp>
        <p:nvSpPr>
          <p:cNvPr id="52" name="Marcador de contenido 3">
            <a:extLst>
              <a:ext uri="{FF2B5EF4-FFF2-40B4-BE49-F238E27FC236}">
                <a16:creationId xmlns:a16="http://schemas.microsoft.com/office/drawing/2014/main" id="{AC3669F6-3B33-496C-8053-694ADFF37A6B}"/>
              </a:ext>
            </a:extLst>
          </p:cNvPr>
          <p:cNvSpPr txBox="1">
            <a:spLocks/>
          </p:cNvSpPr>
          <p:nvPr/>
        </p:nvSpPr>
        <p:spPr>
          <a:xfrm>
            <a:off x="122515" y="3757292"/>
            <a:ext cx="4819951" cy="2383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1800" dirty="0"/>
              <a:t>Where did you learn English before?</a:t>
            </a:r>
          </a:p>
          <a:p>
            <a:pPr marL="514350"/>
            <a:r>
              <a:rPr lang="en-US" sz="1800" dirty="0"/>
              <a:t>What kind of music do you listen to?</a:t>
            </a:r>
          </a:p>
          <a:p>
            <a:pPr marL="514350"/>
            <a:r>
              <a:rPr lang="en-US" sz="1800" dirty="0"/>
              <a:t>What TV </a:t>
            </a:r>
            <a:r>
              <a:rPr lang="en-GB" sz="1800" dirty="0"/>
              <a:t>programmes</a:t>
            </a:r>
            <a:r>
              <a:rPr lang="en-US" sz="1800" dirty="0"/>
              <a:t> or series do you watch?</a:t>
            </a:r>
          </a:p>
          <a:p>
            <a:pPr marL="514350"/>
            <a:r>
              <a:rPr lang="en-US" sz="1800" dirty="0"/>
              <a:t>Do you do any sport or exercise? What?</a:t>
            </a:r>
          </a:p>
        </p:txBody>
      </p:sp>
    </p:spTree>
    <p:extLst>
      <p:ext uri="{BB962C8B-B14F-4D97-AF65-F5344CB8AC3E}">
        <p14:creationId xmlns:p14="http://schemas.microsoft.com/office/powerpoint/2010/main" val="17590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4487B-A8A4-4218-8622-7D52302D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Which words carry information?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AC067-D646-4101-9288-76B680BB4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/>
              <a:t>Where are you from?</a:t>
            </a:r>
          </a:p>
          <a:p>
            <a:pPr marL="457200" indent="-457200">
              <a:buAutoNum type="arabicPeriod"/>
            </a:pPr>
            <a:r>
              <a:rPr lang="pl-PL" dirty="0"/>
              <a:t>Where were you born?</a:t>
            </a:r>
          </a:p>
          <a:p>
            <a:pPr marL="457200" indent="-457200">
              <a:buAutoNum type="arabicPeriod"/>
            </a:pPr>
            <a:r>
              <a:rPr lang="pl-PL" dirty="0"/>
              <a:t>Where do you live?</a:t>
            </a:r>
          </a:p>
          <a:p>
            <a:pPr marL="457200" indent="-457200">
              <a:buAutoNum type="arabicPeriod"/>
            </a:pPr>
            <a:r>
              <a:rPr lang="pl-PL" dirty="0"/>
              <a:t>Do you live in a house or a flat?</a:t>
            </a:r>
          </a:p>
          <a:p>
            <a:pPr marL="457200" indent="-457200">
              <a:buAutoNum type="arabicPeriod"/>
            </a:pPr>
            <a:r>
              <a:rPr lang="pl-PL" dirty="0"/>
              <a:t>Do you have any brothers and sisters?</a:t>
            </a:r>
          </a:p>
          <a:p>
            <a:pPr marL="457200" indent="-457200">
              <a:buAutoNum type="arabicPeriod"/>
            </a:pPr>
            <a:r>
              <a:rPr lang="pl-PL" dirty="0"/>
              <a:t>Do you have any pets?</a:t>
            </a:r>
            <a:endParaRPr lang="es-ES" dirty="0"/>
          </a:p>
        </p:txBody>
      </p:sp>
      <p:pic>
        <p:nvPicPr>
          <p:cNvPr id="4" name="EF4e_PreintSB_1.3">
            <a:hlinkClick r:id="" action="ppaction://media"/>
            <a:extLst>
              <a:ext uri="{FF2B5EF4-FFF2-40B4-BE49-F238E27FC236}">
                <a16:creationId xmlns:a16="http://schemas.microsoft.com/office/drawing/2014/main" id="{2F2F2E85-F2C7-488F-BDC1-3D5B03133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5623" y="6065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994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71911-61FA-489F-89F7-D40075E8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Word order in </a:t>
            </a:r>
            <a:r>
              <a:rPr lang="pl-PL" u="sng" dirty="0"/>
              <a:t>questions</a:t>
            </a:r>
            <a:endParaRPr lang="es-ES" u="sng" dirty="0"/>
          </a:p>
        </p:txBody>
      </p:sp>
      <p:graphicFrame>
        <p:nvGraphicFramePr>
          <p:cNvPr id="4" name="Tabela 8">
            <a:extLst>
              <a:ext uri="{FF2B5EF4-FFF2-40B4-BE49-F238E27FC236}">
                <a16:creationId xmlns:a16="http://schemas.microsoft.com/office/drawing/2014/main" id="{A11BFEB9-4944-4B29-ACA4-46279E4AE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719019"/>
              </p:ext>
            </p:extLst>
          </p:nvPr>
        </p:nvGraphicFramePr>
        <p:xfrm>
          <a:off x="1295401" y="2632498"/>
          <a:ext cx="9601195" cy="370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87317337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90769558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905255420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384374467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433164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1"/>
                          </a:solidFill>
                        </a:rPr>
                        <a:t>Question word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1"/>
                          </a:solidFill>
                        </a:rPr>
                        <a:t>Auxiliary verb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1"/>
                          </a:solidFill>
                        </a:rPr>
                        <a:t>verb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1"/>
                          </a:solidFill>
                        </a:rPr>
                        <a:t>…?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2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Do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have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any pets?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78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99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>
                          <a:solidFill>
                            <a:schemeClr val="tx1"/>
                          </a:solidFill>
                        </a:rPr>
                        <a:t>Where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from?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6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172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2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780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810500"/>
                  </a:ext>
                </a:extLst>
              </a:tr>
              <a:tr h="3046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8019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B17F1BD-A6EB-4047-8A23-9C5630933263}"/>
              </a:ext>
            </a:extLst>
          </p:cNvPr>
          <p:cNvSpPr txBox="1"/>
          <p:nvPr/>
        </p:nvSpPr>
        <p:spPr>
          <a:xfrm>
            <a:off x="5325584" y="144984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Do you have any pets?</a:t>
            </a:r>
          </a:p>
          <a:p>
            <a:pPr algn="ctr"/>
            <a:r>
              <a:rPr lang="en-GB" sz="2400" dirty="0"/>
              <a:t>Where are you from?</a:t>
            </a:r>
          </a:p>
        </p:txBody>
      </p:sp>
    </p:spTree>
    <p:extLst>
      <p:ext uri="{BB962C8B-B14F-4D97-AF65-F5344CB8AC3E}">
        <p14:creationId xmlns:p14="http://schemas.microsoft.com/office/powerpoint/2010/main" val="119144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8A33C-C0A9-4399-8B4C-A46BBF94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Correct and discuss the </a:t>
            </a:r>
            <a:r>
              <a:rPr lang="pl-PL" u="sng" dirty="0"/>
              <a:t>questions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D48B35-1D7F-4352-B551-C4CCB5FC76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sz="2000" dirty="0"/>
              <a:t>Can you play a musical instrument?</a:t>
            </a:r>
          </a:p>
          <a:p>
            <a:pPr marL="514350" indent="-514350">
              <a:buAutoNum type="arabicPeriod"/>
            </a:pPr>
            <a:r>
              <a:rPr lang="en-GB" sz="2000" dirty="0"/>
              <a:t>Where works your father?</a:t>
            </a:r>
          </a:p>
          <a:p>
            <a:pPr marL="514350" indent="-514350">
              <a:buAutoNum type="arabicPeriod"/>
            </a:pPr>
            <a:r>
              <a:rPr lang="en-GB" sz="2000" dirty="0"/>
              <a:t>Were you at this school last year?</a:t>
            </a:r>
          </a:p>
          <a:p>
            <a:pPr marL="514350" indent="-514350">
              <a:buAutoNum type="arabicPeriod"/>
            </a:pPr>
            <a:r>
              <a:rPr lang="en-GB" sz="2000" dirty="0"/>
              <a:t>Is there a supermarket near hear</a:t>
            </a:r>
            <a:r>
              <a:rPr lang="es-ES" sz="2000" dirty="0"/>
              <a:t>?</a:t>
            </a:r>
          </a:p>
          <a:p>
            <a:pPr marL="514350" indent="-514350">
              <a:buAutoNum type="arabicPeriod"/>
            </a:pPr>
            <a:r>
              <a:rPr lang="en-GB" sz="2000" dirty="0"/>
              <a:t>Have you cereal for breakfast?</a:t>
            </a:r>
          </a:p>
          <a:p>
            <a:pPr marL="514350" indent="-514350">
              <a:buAutoNum type="arabicPeriod"/>
            </a:pPr>
            <a:r>
              <a:rPr lang="en-GB" sz="2000" dirty="0"/>
              <a:t>Where went you for your last holiday?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67D4F15-EFE2-4718-B51C-37BB89B73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1.  </a:t>
            </a:r>
          </a:p>
          <a:p>
            <a:r>
              <a:rPr lang="pl-PL" dirty="0"/>
              <a:t>2.  </a:t>
            </a:r>
          </a:p>
          <a:p>
            <a:r>
              <a:rPr lang="pl-PL" dirty="0"/>
              <a:t>3.  </a:t>
            </a:r>
          </a:p>
          <a:p>
            <a:r>
              <a:rPr lang="pl-PL" dirty="0"/>
              <a:t>4.  </a:t>
            </a:r>
          </a:p>
          <a:p>
            <a:r>
              <a:rPr lang="pl-PL" dirty="0"/>
              <a:t>5.  </a:t>
            </a:r>
          </a:p>
          <a:p>
            <a:r>
              <a:rPr lang="pl-PL" dirty="0"/>
              <a:t>6.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19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6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9F493F-44D5-40BB-9534-ABAB8456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122363"/>
            <a:ext cx="4841669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Lesson feedback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8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Graphic 8" descr="Inscripción abierta">
            <a:extLst>
              <a:ext uri="{FF2B5EF4-FFF2-40B4-BE49-F238E27FC236}">
                <a16:creationId xmlns:a16="http://schemas.microsoft.com/office/drawing/2014/main" id="{91B96A6C-7421-477E-BDA4-6EFD51DF4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4872" y="555615"/>
            <a:ext cx="5677184" cy="5677184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Marcador de contenido 3">
            <a:extLst>
              <a:ext uri="{FF2B5EF4-FFF2-40B4-BE49-F238E27FC236}">
                <a16:creationId xmlns:a16="http://schemas.microsoft.com/office/drawing/2014/main" id="{F369BCC7-6079-4790-80B1-AC6E9B64C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3429000"/>
            <a:ext cx="4645152" cy="27479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000" dirty="0"/>
              <a:t>What did you think of the lesson?</a:t>
            </a:r>
          </a:p>
          <a:p>
            <a:pPr marL="514350" indent="-514350">
              <a:buAutoNum type="arabicPeriod"/>
            </a:pPr>
            <a:r>
              <a:rPr lang="pl-PL" dirty="0"/>
              <a:t>How did you find the different activities?</a:t>
            </a:r>
          </a:p>
          <a:p>
            <a:pPr marL="514350" indent="-514350">
              <a:buAutoNum type="arabicPeriod"/>
            </a:pPr>
            <a:r>
              <a:rPr lang="pl-PL" sz="2000" dirty="0"/>
              <a:t>What did you learn today?</a:t>
            </a:r>
          </a:p>
          <a:p>
            <a:pPr marL="514350" indent="-514350">
              <a:buAutoNum type="arabicPeriod"/>
            </a:pPr>
            <a:r>
              <a:rPr lang="pl-PL" dirty="0"/>
              <a:t>What would you like to focus on in our next lesson?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0418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4B0B65-7154-4249-9337-C33F0C0B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950173" cy="1455091"/>
          </a:xfrm>
        </p:spPr>
        <p:txBody>
          <a:bodyPr>
            <a:normAutofit/>
          </a:bodyPr>
          <a:lstStyle/>
          <a:p>
            <a:r>
              <a:rPr lang="pl-PL" dirty="0"/>
              <a:t>Course discussion</a:t>
            </a:r>
            <a:endParaRPr lang="es-ES" dirty="0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6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7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92285-816F-4A38-B97E-25C08F11F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950173" cy="327450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dirty="0"/>
              <a:t>How often do you hope to have lessons each week?</a:t>
            </a:r>
          </a:p>
          <a:p>
            <a:pPr marL="457200" indent="-457200">
              <a:buAutoNum type="arabicPeriod"/>
            </a:pPr>
            <a:r>
              <a:rPr lang="pl-PL" dirty="0"/>
              <a:t>What do you hope to focus on (business, general conversation, etc.)?</a:t>
            </a:r>
          </a:p>
          <a:p>
            <a:pPr marL="457200" indent="-457200">
              <a:buAutoNum type="arabicPeriod"/>
            </a:pPr>
            <a:r>
              <a:rPr lang="pl-PL" dirty="0"/>
              <a:t>How much homework do you plan to complete outside of online lessons?</a:t>
            </a:r>
          </a:p>
          <a:p>
            <a:pPr marL="457200" indent="-457200">
              <a:buAutoNum type="arabicPeriod"/>
            </a:pPr>
            <a:r>
              <a:rPr lang="pl-PL" dirty="0"/>
              <a:t>Any other questions?</a:t>
            </a:r>
          </a:p>
        </p:txBody>
      </p:sp>
      <p:pic>
        <p:nvPicPr>
          <p:cNvPr id="5" name="Imagen 4" descr="Imagen que contiene cepillar, ropa, interior, espejo&#10;&#10;Descripción generada automáticamente">
            <a:extLst>
              <a:ext uri="{FF2B5EF4-FFF2-40B4-BE49-F238E27FC236}">
                <a16:creationId xmlns:a16="http://schemas.microsoft.com/office/drawing/2014/main" id="{1FE1AD6B-CACB-4878-B221-80967F987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69" r="23578"/>
          <a:stretch/>
        </p:blipFill>
        <p:spPr>
          <a:xfrm>
            <a:off x="6002404" y="564012"/>
            <a:ext cx="5606888" cy="5677185"/>
          </a:xfrm>
          <a:prstGeom prst="rect">
            <a:avLst/>
          </a:prstGeom>
        </p:spPr>
      </p:pic>
      <p:sp>
        <p:nvSpPr>
          <p:cNvPr id="41" name="Freeform: Shape 21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2" name="Group 23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Freeform: Shape 26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0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131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3E4F1D-0BB2-4A93-82AA-28C928D9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767930" cy="1848734"/>
          </a:xfrm>
        </p:spPr>
        <p:txBody>
          <a:bodyPr>
            <a:normAutofit/>
          </a:bodyPr>
          <a:lstStyle/>
          <a:p>
            <a:r>
              <a:rPr lang="pl-PL" dirty="0"/>
              <a:t>Lesson objectives</a:t>
            </a:r>
            <a:endParaRPr lang="es-E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BFE19-3EA5-4EA4-B991-67A163538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1" y="3299404"/>
            <a:ext cx="4767930" cy="27457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700" dirty="0"/>
              <a:t>Learn about each other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700" dirty="0"/>
              <a:t>Introduction to Preply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700" dirty="0"/>
              <a:t>Course focus and placement test feedback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700" dirty="0"/>
              <a:t>A demo lesson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700" dirty="0"/>
              <a:t>Course options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700" dirty="0"/>
              <a:t>Questions</a:t>
            </a:r>
            <a:endParaRPr lang="es-ES" sz="1700" dirty="0"/>
          </a:p>
        </p:txBody>
      </p:sp>
      <p:pic>
        <p:nvPicPr>
          <p:cNvPr id="5" name="Imagen 4" descr="Imagen que contiene computadora, tabla&#10;&#10;Descripción generada automáticamente">
            <a:extLst>
              <a:ext uri="{FF2B5EF4-FFF2-40B4-BE49-F238E27FC236}">
                <a16:creationId xmlns:a16="http://schemas.microsoft.com/office/drawing/2014/main" id="{C133127E-2184-4E25-9AA2-4DCEE8459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499" r="12750" b="-1"/>
          <a:stretch/>
        </p:blipFill>
        <p:spPr>
          <a:xfrm>
            <a:off x="5980742" y="565167"/>
            <a:ext cx="5654663" cy="565466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4951350"/>
            <a:ext cx="4292956" cy="1927671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43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BBC045-88E4-4AC8-9BCC-C74A08B1A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4892516" cy="1978346"/>
          </a:xfrm>
        </p:spPr>
        <p:txBody>
          <a:bodyPr>
            <a:normAutofit/>
          </a:bodyPr>
          <a:lstStyle/>
          <a:p>
            <a:r>
              <a:rPr lang="pl-PL" dirty="0"/>
              <a:t>Get to know each other</a:t>
            </a:r>
            <a:endParaRPr lang="es-ES" dirty="0"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Imagen 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0C1EC59-067F-437C-9D38-56757F6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040" r="44960" b="1"/>
          <a:stretch/>
        </p:blipFill>
        <p:spPr>
          <a:xfrm>
            <a:off x="5974872" y="555615"/>
            <a:ext cx="5677184" cy="5677184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845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7112B-E529-4443-B09D-36FD1708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Getting to know YOU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8807C1-18A6-4245-B768-552FF6B17A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pl-PL" dirty="0"/>
              <a:t>Where are you from?</a:t>
            </a:r>
          </a:p>
          <a:p>
            <a:pPr marL="457200" indent="-457200">
              <a:buAutoNum type="arabicPeriod"/>
            </a:pPr>
            <a:r>
              <a:rPr lang="pl-PL" dirty="0"/>
              <a:t>Where do you _____ ?</a:t>
            </a:r>
          </a:p>
          <a:p>
            <a:pPr marL="457200" indent="-457200">
              <a:buAutoNum type="arabicPeriod"/>
            </a:pPr>
            <a:r>
              <a:rPr lang="pl-PL" dirty="0"/>
              <a:t>What do you _____? / What _____ your job?</a:t>
            </a:r>
          </a:p>
          <a:p>
            <a:pPr marL="457200" indent="-457200">
              <a:buAutoNum type="arabicPeriod"/>
            </a:pPr>
            <a:r>
              <a:rPr lang="pl-PL" dirty="0"/>
              <a:t>What do you _____ in your free time?</a:t>
            </a:r>
          </a:p>
          <a:p>
            <a:pPr marL="457200" indent="-457200">
              <a:buAutoNum type="arabicPeriod"/>
            </a:pPr>
            <a:r>
              <a:rPr lang="pl-PL" dirty="0"/>
              <a:t>What do you hope to _____ in the future?</a:t>
            </a:r>
          </a:p>
          <a:p>
            <a:pPr marL="457200" indent="-457200">
              <a:buAutoNum type="arabicPeriod"/>
            </a:pPr>
            <a:r>
              <a:rPr lang="pl-PL" dirty="0"/>
              <a:t>How long _____ you been studying English?</a:t>
            </a:r>
          </a:p>
          <a:p>
            <a:pPr marL="457200" indent="-457200">
              <a:buAutoNum type="arabicPeriod"/>
            </a:pPr>
            <a:r>
              <a:rPr lang="pl-PL" dirty="0"/>
              <a:t>What do you _____ most challenging about English?</a:t>
            </a:r>
          </a:p>
          <a:p>
            <a:pPr marL="457200" indent="-457200">
              <a:buAutoNum type="arabicPeriod"/>
            </a:pPr>
            <a:r>
              <a:rPr lang="pl-PL" dirty="0"/>
              <a:t>Do you _____ any other languages?</a:t>
            </a:r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6FE7370-7819-4002-B05E-44BFD8250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pl-PL" dirty="0"/>
              <a:t>I am from _____.</a:t>
            </a:r>
          </a:p>
          <a:p>
            <a:pPr marL="457200" indent="-457200">
              <a:buAutoNum type="arabicPeriod"/>
            </a:pPr>
            <a:r>
              <a:rPr lang="pl-PL" dirty="0"/>
              <a:t>I live in _____.</a:t>
            </a:r>
          </a:p>
          <a:p>
            <a:pPr marL="457200" indent="-457200">
              <a:buAutoNum type="arabicPeriod"/>
            </a:pPr>
            <a:r>
              <a:rPr lang="pl-PL" dirty="0"/>
              <a:t> </a:t>
            </a:r>
          </a:p>
          <a:p>
            <a:pPr marL="457200" indent="-457200">
              <a:buAutoNum type="arabicPeriod"/>
            </a:pPr>
            <a:r>
              <a:rPr lang="pl-PL" dirty="0"/>
              <a:t> </a:t>
            </a:r>
          </a:p>
          <a:p>
            <a:pPr marL="457200" indent="-457200">
              <a:buAutoNum type="arabicPeriod"/>
            </a:pPr>
            <a:r>
              <a:rPr lang="pl-PL" dirty="0"/>
              <a:t> </a:t>
            </a:r>
          </a:p>
          <a:p>
            <a:pPr marL="457200" indent="-457200">
              <a:buAutoNum type="arabicPeriod"/>
            </a:pPr>
            <a:r>
              <a:rPr lang="pl-PL" dirty="0"/>
              <a:t> </a:t>
            </a:r>
          </a:p>
          <a:p>
            <a:pPr marL="457200" indent="-457200">
              <a:buAutoNum type="arabicPeriod"/>
            </a:pPr>
            <a:r>
              <a:rPr lang="pl-PL" dirty="0"/>
              <a:t> </a:t>
            </a:r>
          </a:p>
          <a:p>
            <a:pPr marL="457200" indent="-457200">
              <a:buAutoNum type="arabicPeriod"/>
            </a:pPr>
            <a:r>
              <a:rPr lang="pl-PL" dirty="0"/>
              <a:t>  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5122DF-B9F0-4A4B-AC4D-E313D5276F96}"/>
              </a:ext>
            </a:extLst>
          </p:cNvPr>
          <p:cNvSpPr txBox="1"/>
          <p:nvPr/>
        </p:nvSpPr>
        <p:spPr>
          <a:xfrm>
            <a:off x="7345680" y="5853796"/>
            <a:ext cx="41817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is</a:t>
            </a:r>
            <a:r>
              <a:rPr lang="en-GB" dirty="0"/>
              <a:t>	</a:t>
            </a:r>
            <a:r>
              <a:rPr lang="pl-PL" dirty="0"/>
              <a:t>find</a:t>
            </a:r>
            <a:r>
              <a:rPr lang="en-GB" dirty="0"/>
              <a:t>	</a:t>
            </a:r>
            <a:r>
              <a:rPr lang="pl-PL" dirty="0"/>
              <a:t>achieve     speak</a:t>
            </a:r>
            <a:endParaRPr lang="en-GB" dirty="0"/>
          </a:p>
          <a:p>
            <a:pPr algn="ctr"/>
            <a:r>
              <a:rPr lang="en-GB" dirty="0"/>
              <a:t>live	do</a:t>
            </a:r>
            <a:r>
              <a:rPr lang="pl-PL" dirty="0"/>
              <a:t> x2</a:t>
            </a:r>
            <a:r>
              <a:rPr lang="en-GB" dirty="0"/>
              <a:t>	</a:t>
            </a:r>
            <a:r>
              <a:rPr lang="pl-PL" dirty="0"/>
              <a:t>have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133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513DB3E-BE72-4C8F-A162-F09359F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767930" cy="1848734"/>
          </a:xfrm>
        </p:spPr>
        <p:txBody>
          <a:bodyPr>
            <a:normAutofit/>
          </a:bodyPr>
          <a:lstStyle/>
          <a:p>
            <a:r>
              <a:rPr lang="pl-PL" dirty="0"/>
              <a:t>AMA – Ask Me Anything</a:t>
            </a:r>
            <a:endParaRPr lang="es-E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5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0A42C1-D471-416F-BA80-1FA54029A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1" y="3299404"/>
            <a:ext cx="4767930" cy="2745750"/>
          </a:xfrm>
        </p:spPr>
        <p:txBody>
          <a:bodyPr>
            <a:normAutofit/>
          </a:bodyPr>
          <a:lstStyle/>
          <a:p>
            <a:r>
              <a:rPr lang="pl-PL" dirty="0"/>
              <a:t>Choose any  topic you want to ask me about.</a:t>
            </a:r>
            <a:endParaRPr lang="es-ES" dirty="0"/>
          </a:p>
        </p:txBody>
      </p:sp>
      <p:pic>
        <p:nvPicPr>
          <p:cNvPr id="11" name="Imagen 10" descr="Imagen que contiene persona, hombre, joven, niño&#10;&#10;Descripción generada automáticamente">
            <a:extLst>
              <a:ext uri="{FF2B5EF4-FFF2-40B4-BE49-F238E27FC236}">
                <a16:creationId xmlns:a16="http://schemas.microsoft.com/office/drawing/2014/main" id="{22C3480D-2C76-4CD4-9CE9-1E18A5D5D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759" r="2" b="6647"/>
          <a:stretch/>
        </p:blipFill>
        <p:spPr>
          <a:xfrm>
            <a:off x="5980741" y="562424"/>
            <a:ext cx="2827332" cy="2870663"/>
          </a:xfrm>
          <a:prstGeom prst="rect">
            <a:avLst/>
          </a:prstGeom>
        </p:spPr>
      </p:pic>
      <p:pic>
        <p:nvPicPr>
          <p:cNvPr id="15" name="Imagen 14" descr="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38675F7E-E335-4B63-A148-238A117DA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4141" r="20460" b="4"/>
          <a:stretch/>
        </p:blipFill>
        <p:spPr>
          <a:xfrm>
            <a:off x="8808073" y="562423"/>
            <a:ext cx="2827332" cy="2870663"/>
          </a:xfrm>
          <a:prstGeom prst="rect">
            <a:avLst/>
          </a:prstGeom>
        </p:spPr>
      </p:pic>
      <p:pic>
        <p:nvPicPr>
          <p:cNvPr id="13" name="Imagen 12" descr="Imagen en blanco y negro de un teclado&#10;&#10;Descripción generada automáticamente con confianza media">
            <a:extLst>
              <a:ext uri="{FF2B5EF4-FFF2-40B4-BE49-F238E27FC236}">
                <a16:creationId xmlns:a16="http://schemas.microsoft.com/office/drawing/2014/main" id="{98AEB588-760B-4E9E-9BFE-0E3C43F435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4126" r="7066" b="-1"/>
          <a:stretch/>
        </p:blipFill>
        <p:spPr>
          <a:xfrm>
            <a:off x="5980742" y="3431192"/>
            <a:ext cx="2845057" cy="2770351"/>
          </a:xfrm>
          <a:prstGeom prst="rect">
            <a:avLst/>
          </a:prstGeom>
        </p:spPr>
      </p:pic>
      <p:pic>
        <p:nvPicPr>
          <p:cNvPr id="8" name="Imagen 7" descr="Un grupo de personas posando para una foto en un parque&#10;&#10;Descripción generada automáticamente">
            <a:extLst>
              <a:ext uri="{FF2B5EF4-FFF2-40B4-BE49-F238E27FC236}">
                <a16:creationId xmlns:a16="http://schemas.microsoft.com/office/drawing/2014/main" id="{9A32AEFF-D6E1-461A-8502-DE53F48863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6886" r="14565" b="1"/>
          <a:stretch/>
        </p:blipFill>
        <p:spPr>
          <a:xfrm>
            <a:off x="8790347" y="3431192"/>
            <a:ext cx="2845057" cy="2770351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28992" y="4941168"/>
            <a:ext cx="2863005" cy="1916832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195345" y="5498330"/>
            <a:ext cx="886141" cy="802496"/>
            <a:chOff x="10948005" y="3272152"/>
            <a:chExt cx="868640" cy="78664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Marcador de contenido 5">
            <a:extLst>
              <a:ext uri="{FF2B5EF4-FFF2-40B4-BE49-F238E27FC236}">
                <a16:creationId xmlns:a16="http://schemas.microsoft.com/office/drawing/2014/main" id="{7972D076-40B8-4C25-BFA0-28BCB19E6940}"/>
              </a:ext>
            </a:extLst>
          </p:cNvPr>
          <p:cNvSpPr txBox="1">
            <a:spLocks/>
          </p:cNvSpPr>
          <p:nvPr/>
        </p:nvSpPr>
        <p:spPr>
          <a:xfrm>
            <a:off x="152400" y="4518665"/>
            <a:ext cx="5672045" cy="16278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 dirty="0"/>
              <a:t>Hobbies     Study     Employment     Family     Holidays     Music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95119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9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4" name="Group 11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5" name="Freeform: Shape 12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Freeform: Shape 13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" name="Freeform: Shape 14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8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Freeform: Shape 20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3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4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5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69" name="Rectangle 30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32E055-122B-463F-8207-6AF1A7B8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22363"/>
            <a:ext cx="5319470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Discussion feedback</a:t>
            </a:r>
          </a:p>
        </p:txBody>
      </p:sp>
      <p:pic>
        <p:nvPicPr>
          <p:cNvPr id="70" name="Graphic 6" descr="Chateo">
            <a:extLst>
              <a:ext uri="{FF2B5EF4-FFF2-40B4-BE49-F238E27FC236}">
                <a16:creationId xmlns:a16="http://schemas.microsoft.com/office/drawing/2014/main" id="{D228CA6D-1293-4D51-8DA9-EDB17104C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671" y="1016625"/>
            <a:ext cx="4805707" cy="4805707"/>
          </a:xfrm>
          <a:prstGeom prst="rect">
            <a:avLst/>
          </a:prstGeom>
        </p:spPr>
      </p:pic>
      <p:sp>
        <p:nvSpPr>
          <p:cNvPr id="71" name="Freeform: Shape 32">
            <a:extLst>
              <a:ext uri="{FF2B5EF4-FFF2-40B4-BE49-F238E27FC236}">
                <a16:creationId xmlns:a16="http://schemas.microsoft.com/office/drawing/2014/main" id="{D1DEB8A1-0BB8-48FD-8739-36D42B5F2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5620" y="0"/>
            <a:ext cx="1446380" cy="2080204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2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3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75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E888BFA-FA2E-44AF-9D7B-16D609CD4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7846"/>
            <a:ext cx="3838150" cy="1105920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44">
            <a:extLst>
              <a:ext uri="{FF2B5EF4-FFF2-40B4-BE49-F238E27FC236}">
                <a16:creationId xmlns:a16="http://schemas.microsoft.com/office/drawing/2014/main" id="{67CE019E-45F4-43D5-9AB7-9B668C6E6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8068" y="525171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C480AF2-3BB1-4050-B21E-AB449FE50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" name="Freeform: Shape 46">
              <a:extLst>
                <a:ext uri="{FF2B5EF4-FFF2-40B4-BE49-F238E27FC236}">
                  <a16:creationId xmlns:a16="http://schemas.microsoft.com/office/drawing/2014/main" id="{B3E90887-79C9-41C0-B858-2F1BBDB0D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" name="Freeform: Shape 47">
              <a:extLst>
                <a:ext uri="{FF2B5EF4-FFF2-40B4-BE49-F238E27FC236}">
                  <a16:creationId xmlns:a16="http://schemas.microsoft.com/office/drawing/2014/main" id="{98C19F66-7FD5-40E7-9815-B07EFECA6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" name="Graphic 12">
              <a:extLst>
                <a:ext uri="{FF2B5EF4-FFF2-40B4-BE49-F238E27FC236}">
                  <a16:creationId xmlns:a16="http://schemas.microsoft.com/office/drawing/2014/main" id="{D5C72724-3286-4EB9-9914-3494FBE16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15">
              <a:extLst>
                <a:ext uri="{FF2B5EF4-FFF2-40B4-BE49-F238E27FC236}">
                  <a16:creationId xmlns:a16="http://schemas.microsoft.com/office/drawing/2014/main" id="{932523A8-D1B0-4E30-B39D-0D5333498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5">
              <a:extLst>
                <a:ext uri="{FF2B5EF4-FFF2-40B4-BE49-F238E27FC236}">
                  <a16:creationId xmlns:a16="http://schemas.microsoft.com/office/drawing/2014/main" id="{2FA0DBAA-ACBC-42C4-88B2-1EBB6EC0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1AE6197-E637-4088-81E6-76DCE41A5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81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4DE92-815E-4BD5-A382-3CB1037C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Preply classroom</a:t>
            </a:r>
            <a:endParaRPr lang="es-ES" dirty="0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9D4E9914-77F2-4E09-91C8-C36344DBB11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1680525"/>
              </p:ext>
            </p:extLst>
          </p:nvPr>
        </p:nvGraphicFramePr>
        <p:xfrm>
          <a:off x="525717" y="2498978"/>
          <a:ext cx="4645152" cy="365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734FA2-558E-446A-BED9-302315E46D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What I use while teaching:</a:t>
            </a:r>
          </a:p>
          <a:p>
            <a:pPr marL="457200" indent="-457200">
              <a:buAutoNum type="arabicPeriod"/>
            </a:pPr>
            <a:r>
              <a:rPr lang="pl-PL" dirty="0"/>
              <a:t>Platforms – Zoom, Microsoft Teams, Skype or </a:t>
            </a:r>
            <a:r>
              <a:rPr lang="pl-PL" u="sng" dirty="0"/>
              <a:t>Preply</a:t>
            </a:r>
            <a:r>
              <a:rPr lang="pl-PL" dirty="0"/>
              <a:t>.</a:t>
            </a:r>
          </a:p>
          <a:p>
            <a:pPr marL="457200" indent="-457200">
              <a:buAutoNum type="arabicPeriod"/>
            </a:pPr>
            <a:r>
              <a:rPr lang="pl-PL" dirty="0"/>
              <a:t>Presentation – to follow the materials</a:t>
            </a:r>
          </a:p>
          <a:p>
            <a:pPr marL="457200" indent="-457200">
              <a:buAutoNum type="arabicPeriod"/>
            </a:pPr>
            <a:r>
              <a:rPr lang="pl-PL" dirty="0"/>
              <a:t>Preply or Email – for communication</a:t>
            </a:r>
          </a:p>
          <a:p>
            <a:pPr marL="457200" indent="-457200">
              <a:buAutoNum type="arabicPeriod"/>
            </a:pPr>
            <a:r>
              <a:rPr lang="pl-PL" dirty="0"/>
              <a:t>Preply or Email – for material sharing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3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6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7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89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C8C93C-86D1-4B1C-8E0D-E027057E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6221257" cy="1848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Placement Test and Course Focus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182DF5-5609-4D93-8302-BC614845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996" y="769969"/>
            <a:ext cx="3721473" cy="1267312"/>
          </a:xfrm>
          <a:prstGeom prst="rect">
            <a:avLst/>
          </a:prstGeom>
        </p:spPr>
      </p:pic>
      <p:grpSp>
        <p:nvGrpSpPr>
          <p:cNvPr id="98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9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1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40540-956C-491D-8A56-25B62CA81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870" y="3299404"/>
            <a:ext cx="6221257" cy="27457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/>
              <a:t>Questions about your placement test and course: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700"/>
              <a:t>Have you checked your results?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700"/>
              <a:t>What do you hope to achieve by the end of the course?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700"/>
              <a:t>What specific area of English do you want to focus on?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700"/>
              <a:t>How do you see me helping you during the course?</a:t>
            </a:r>
          </a:p>
        </p:txBody>
      </p:sp>
      <p:pic>
        <p:nvPicPr>
          <p:cNvPr id="1028" name="Picture 4" descr="7 Badges for Languages ideas | language, badge, teaching resources">
            <a:extLst>
              <a:ext uri="{FF2B5EF4-FFF2-40B4-BE49-F238E27FC236}">
                <a16:creationId xmlns:a16="http://schemas.microsoft.com/office/drawing/2014/main" id="{49275A99-F7E0-4837-8EBA-CCEFBECF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6487" y="4127968"/>
            <a:ext cx="1753577" cy="17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dges for Languages: Level A2 | Language levels, School photos, Teaching  resources">
            <a:extLst>
              <a:ext uri="{FF2B5EF4-FFF2-40B4-BE49-F238E27FC236}">
                <a16:creationId xmlns:a16="http://schemas.microsoft.com/office/drawing/2014/main" id="{96B7B919-6842-4111-B65F-6848EA3E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8068" y="2164014"/>
            <a:ext cx="1762346" cy="17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4" y="5602884"/>
            <a:ext cx="4292956" cy="1255116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91064" y="573641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95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955D2B0-D8D8-41C8-9CAF-80EFEF8A7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Demo lesson</a:t>
            </a:r>
            <a:endParaRPr lang="es-ES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14B6C796-EFA7-4F7B-A9F0-64530F83FB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Question word order and intonation</a:t>
            </a:r>
            <a:endParaRPr lang="es-ES" dirty="0"/>
          </a:p>
        </p:txBody>
      </p:sp>
      <p:pic>
        <p:nvPicPr>
          <p:cNvPr id="10" name="Imagen 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642FDB54-13BC-48C0-8693-6FB66FB68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052"/>
          <a:stretch/>
        </p:blipFill>
        <p:spPr>
          <a:xfrm>
            <a:off x="5469733" y="1995642"/>
            <a:ext cx="6722267" cy="30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050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RegularSeedLeftStep">
      <a:dk1>
        <a:srgbClr val="000000"/>
      </a:dk1>
      <a:lt1>
        <a:srgbClr val="FFFFFF"/>
      </a:lt1>
      <a:dk2>
        <a:srgbClr val="1B2B30"/>
      </a:dk2>
      <a:lt2>
        <a:srgbClr val="F0F1F3"/>
      </a:lt2>
      <a:accent1>
        <a:srgbClr val="B6A020"/>
      </a:accent1>
      <a:accent2>
        <a:srgbClr val="D56A17"/>
      </a:accent2>
      <a:accent3>
        <a:srgbClr val="E72D29"/>
      </a:accent3>
      <a:accent4>
        <a:srgbClr val="D51763"/>
      </a:accent4>
      <a:accent5>
        <a:srgbClr val="E729C4"/>
      </a:accent5>
      <a:accent6>
        <a:srgbClr val="A917D5"/>
      </a:accent6>
      <a:hlink>
        <a:srgbClr val="5D6CC9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537</Words>
  <Application>Microsoft Office PowerPoint</Application>
  <PresentationFormat>Panorámica</PresentationFormat>
  <Paragraphs>112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Avenir Next LT Pro Light</vt:lpstr>
      <vt:lpstr>Georgia Pro Semibold</vt:lpstr>
      <vt:lpstr>RocaVTI</vt:lpstr>
      <vt:lpstr>Trial Lesson</vt:lpstr>
      <vt:lpstr>Lesson objectives</vt:lpstr>
      <vt:lpstr>Get to know each other</vt:lpstr>
      <vt:lpstr>Getting to know YOU</vt:lpstr>
      <vt:lpstr>AMA – Ask Me Anything</vt:lpstr>
      <vt:lpstr>Discussion feedback</vt:lpstr>
      <vt:lpstr>The Preply classroom</vt:lpstr>
      <vt:lpstr>Placement Test and Course Focus</vt:lpstr>
      <vt:lpstr>Demo lesson</vt:lpstr>
      <vt:lpstr>Returning questions</vt:lpstr>
      <vt:lpstr>Which words carry information?</vt:lpstr>
      <vt:lpstr>Word order in questions</vt:lpstr>
      <vt:lpstr>Correct and discuss the questions</vt:lpstr>
      <vt:lpstr>Lesson feedback</vt:lpstr>
      <vt:lpstr>Course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Trial Lesson</dc:title>
  <dc:creator>Joanna Hebel</dc:creator>
  <cp:lastModifiedBy>Joanna Hebel</cp:lastModifiedBy>
  <cp:revision>21</cp:revision>
  <dcterms:created xsi:type="dcterms:W3CDTF">2022-02-24T10:28:54Z</dcterms:created>
  <dcterms:modified xsi:type="dcterms:W3CDTF">2022-02-24T13:53:18Z</dcterms:modified>
</cp:coreProperties>
</file>